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96" r:id="rId3"/>
    <p:sldId id="300" r:id="rId4"/>
    <p:sldId id="304" r:id="rId5"/>
    <p:sldId id="298" r:id="rId6"/>
    <p:sldId id="301" r:id="rId7"/>
    <p:sldId id="302" r:id="rId8"/>
    <p:sldId id="303" r:id="rId9"/>
    <p:sldId id="297" r:id="rId10"/>
    <p:sldId id="299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0E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5" autoAdjust="0"/>
    <p:restoredTop sz="68636" autoAdjust="0"/>
  </p:normalViewPr>
  <p:slideViewPr>
    <p:cSldViewPr snapToGrid="0">
      <p:cViewPr varScale="1">
        <p:scale>
          <a:sx n="78" d="100"/>
          <a:sy n="78" d="100"/>
        </p:scale>
        <p:origin x="1902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25" d="100"/>
          <a:sy n="125" d="100"/>
        </p:scale>
        <p:origin x="2052" y="-33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FD499A-DFA5-4ED1-9171-FB3ABCABF95C}" type="datetime1">
              <a:rPr lang="de-DE" smtClean="0"/>
              <a:t>30.10.2019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2539D-C2C1-4BD9-A104-153429CA0C1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2422073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gif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34AC1F-7265-4007-8559-E58E32B9CCA4}" type="datetime1">
              <a:rPr lang="de-DE" smtClean="0"/>
              <a:t>30.10.2019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183F9E-400F-4DFF-BD42-09DB006F263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4059447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183F9E-400F-4DFF-BD42-09DB006F263D}" type="slidenum">
              <a:rPr lang="de-DE" smtClean="0"/>
              <a:t>1</a:t>
            </a:fld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F1617F9A-BA2B-414E-8C51-C82FA79E70CA}" type="datetime1">
              <a:rPr lang="de-DE" smtClean="0"/>
              <a:t>30.10.2019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Kopfzeilenplatzhalter 6"/>
          <p:cNvSpPr>
            <a:spLocks noGrp="1"/>
          </p:cNvSpPr>
          <p:nvPr>
            <p:ph type="hdr" sz="quarter" idx="13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3665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54CE57CD-B0B7-4B0A-B5FF-DC85B2959A72}" type="datetime1">
              <a:rPr lang="de-DE" smtClean="0"/>
              <a:t>30.10.2019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3183F9E-400F-4DFF-BD42-09DB006F263D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527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FD989051-FE90-4165-8A6B-081015984ED2}" type="datetime1">
              <a:rPr lang="de-DE" smtClean="0"/>
              <a:t>30.10.2019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3183F9E-400F-4DFF-BD42-09DB006F263D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8547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E6098A50-F696-4928-BC27-95A3CC277BA2}" type="datetime1">
              <a:rPr lang="de-DE" smtClean="0"/>
              <a:t>30.10.2019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3183F9E-400F-4DFF-BD42-09DB006F263D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1945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C053D2FD-4BBB-4F8C-B7DA-E6DA0CC3F82F}" type="datetime1">
              <a:rPr lang="de-DE" smtClean="0"/>
              <a:t>30.10.2019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3183F9E-400F-4DFF-BD42-09DB006F263D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5844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97FC4559-1E8D-411F-B426-9E92ACACA838}" type="datetime1">
              <a:rPr lang="de-DE" smtClean="0"/>
              <a:t>30.10.2019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3183F9E-400F-4DFF-BD42-09DB006F263D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83890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17DEBACB-C7D9-472C-996B-EA0263BB4780}" type="datetime1">
              <a:rPr lang="de-DE" smtClean="0"/>
              <a:t>30.10.2019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3183F9E-400F-4DFF-BD42-09DB006F263D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97331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Kopfzeilenplatzhalt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9E0072C0-48E8-4DFA-B271-4CDDCC636BD6}" type="datetime1">
              <a:rPr lang="de-DE" smtClean="0"/>
              <a:t>30.10.2019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E3183F9E-400F-4DFF-BD42-09DB006F263D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4202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6" descr="TU Berlin">
            <a:extLst>
              <a:ext uri="{FF2B5EF4-FFF2-40B4-BE49-F238E27FC236}">
                <a16:creationId xmlns:a16="http://schemas.microsoft.com/office/drawing/2014/main" id="{B2B5E1C5-4119-4C7D-A4B8-B9F40439C9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91848"/>
            <a:ext cx="20859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7DA246E2-D598-4891-A8AA-4F38DB709A7F}"/>
              </a:ext>
            </a:extLst>
          </p:cNvPr>
          <p:cNvCxnSpPr/>
          <p:nvPr userDrawn="1"/>
        </p:nvCxnSpPr>
        <p:spPr>
          <a:xfrm>
            <a:off x="0" y="858839"/>
            <a:ext cx="12192000" cy="0"/>
          </a:xfrm>
          <a:prstGeom prst="line">
            <a:avLst/>
          </a:prstGeom>
          <a:ln w="25400">
            <a:solidFill>
              <a:srgbClr val="C50E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5340A19-C895-4431-83AD-949FD00702D7}"/>
              </a:ext>
            </a:extLst>
          </p:cNvPr>
          <p:cNvCxnSpPr/>
          <p:nvPr userDrawn="1"/>
        </p:nvCxnSpPr>
        <p:spPr>
          <a:xfrm>
            <a:off x="0" y="6230695"/>
            <a:ext cx="12192000" cy="0"/>
          </a:xfrm>
          <a:prstGeom prst="line">
            <a:avLst/>
          </a:prstGeom>
          <a:ln w="25400">
            <a:solidFill>
              <a:srgbClr val="C50E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537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0691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7671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931878"/>
            <a:ext cx="10515600" cy="1108364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093975"/>
            <a:ext cx="10515600" cy="40829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Picture 6" descr="TU Berlin">
            <a:extLst>
              <a:ext uri="{FF2B5EF4-FFF2-40B4-BE49-F238E27FC236}">
                <a16:creationId xmlns:a16="http://schemas.microsoft.com/office/drawing/2014/main" id="{A50EE129-7F18-464A-862F-28A50F19807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91848"/>
            <a:ext cx="20859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C441616-50D2-4B08-9869-9EC9B9F4ABF8}"/>
              </a:ext>
            </a:extLst>
          </p:cNvPr>
          <p:cNvCxnSpPr/>
          <p:nvPr userDrawn="1"/>
        </p:nvCxnSpPr>
        <p:spPr>
          <a:xfrm>
            <a:off x="0" y="858839"/>
            <a:ext cx="12192000" cy="0"/>
          </a:xfrm>
          <a:prstGeom prst="line">
            <a:avLst/>
          </a:prstGeom>
          <a:ln w="25400">
            <a:solidFill>
              <a:srgbClr val="C50E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9CDFCD78-C1F7-4C68-95EE-E2314690B0AC}"/>
              </a:ext>
            </a:extLst>
          </p:cNvPr>
          <p:cNvCxnSpPr/>
          <p:nvPr userDrawn="1"/>
        </p:nvCxnSpPr>
        <p:spPr>
          <a:xfrm>
            <a:off x="0" y="6230695"/>
            <a:ext cx="12192000" cy="0"/>
          </a:xfrm>
          <a:prstGeom prst="line">
            <a:avLst/>
          </a:prstGeom>
          <a:ln w="25400">
            <a:solidFill>
              <a:srgbClr val="C50E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9941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9088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0211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0483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88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914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3491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9667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04.11.2019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F8780B-A277-4DF9-8FC2-595931A1DBF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426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942295"/>
            <a:ext cx="9144000" cy="2387600"/>
          </a:xfrm>
        </p:spPr>
        <p:txBody>
          <a:bodyPr/>
          <a:lstStyle/>
          <a:p>
            <a:r>
              <a:rPr lang="de-DE" dirty="0"/>
              <a:t>Technical </a:t>
            </a:r>
            <a:r>
              <a:rPr lang="de-DE" dirty="0" err="1"/>
              <a:t>Presentation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838201" y="3602038"/>
            <a:ext cx="10515600" cy="1655762"/>
          </a:xfrm>
        </p:spPr>
        <p:txBody>
          <a:bodyPr/>
          <a:lstStyle/>
          <a:p>
            <a:r>
              <a:rPr lang="de-DE" dirty="0"/>
              <a:t>SVBRDF </a:t>
            </a:r>
            <a:r>
              <a:rPr lang="de-DE" dirty="0" err="1"/>
              <a:t>Estimation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a </a:t>
            </a:r>
            <a:r>
              <a:rPr lang="de-DE" dirty="0" err="1"/>
              <a:t>Physically-based</a:t>
            </a:r>
            <a:r>
              <a:rPr lang="de-DE" dirty="0"/>
              <a:t> </a:t>
            </a:r>
            <a:r>
              <a:rPr lang="de-DE" dirty="0" err="1"/>
              <a:t>Differentiable</a:t>
            </a:r>
            <a:r>
              <a:rPr lang="de-DE" dirty="0"/>
              <a:t> Renderer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sz="2000" dirty="0"/>
              <a:t>Markus Andreas Worchel</a:t>
            </a:r>
          </a:p>
        </p:txBody>
      </p:sp>
      <p:pic>
        <p:nvPicPr>
          <p:cNvPr id="1030" name="Picture 6" descr="TU Berl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2200" y="91848"/>
            <a:ext cx="20859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Gerader Verbinder 6"/>
          <p:cNvCxnSpPr/>
          <p:nvPr/>
        </p:nvCxnSpPr>
        <p:spPr>
          <a:xfrm>
            <a:off x="0" y="858839"/>
            <a:ext cx="12192000" cy="0"/>
          </a:xfrm>
          <a:prstGeom prst="line">
            <a:avLst/>
          </a:prstGeom>
          <a:ln w="25400">
            <a:solidFill>
              <a:srgbClr val="C50E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/>
          <p:cNvCxnSpPr/>
          <p:nvPr/>
        </p:nvCxnSpPr>
        <p:spPr>
          <a:xfrm>
            <a:off x="0" y="6230695"/>
            <a:ext cx="12192000" cy="0"/>
          </a:xfrm>
          <a:prstGeom prst="line">
            <a:avLst/>
          </a:prstGeom>
          <a:ln w="25400">
            <a:solidFill>
              <a:srgbClr val="C50E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B3B579F5-505A-469D-8706-9C9A1BC47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8C63EAFF-300D-47D0-857C-99618D17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15" name="Foliennummernplatzhalter 14">
            <a:extLst>
              <a:ext uri="{FF2B5EF4-FFF2-40B4-BE49-F238E27FC236}">
                <a16:creationId xmlns:a16="http://schemas.microsoft.com/office/drawing/2014/main" id="{B05D78E0-2CDC-4C45-9B5B-94CDEA128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17408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7F5B29-DEC6-4006-B0AA-747B696AC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2F8B3A-A042-43E2-9863-DCD63DF02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database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Acquire testing and training code for the network</a:t>
            </a:r>
          </a:p>
          <a:p>
            <a:pPr lvl="1"/>
            <a:r>
              <a:rPr lang="en-US" dirty="0"/>
              <a:t>Contact authors for training code</a:t>
            </a:r>
          </a:p>
          <a:p>
            <a:pPr lvl="1"/>
            <a:r>
              <a:rPr lang="en-US" dirty="0"/>
              <a:t>Fallback: Re-implementation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Acquire code for Mitsuba 2</a:t>
            </a:r>
          </a:p>
          <a:p>
            <a:pPr lvl="1"/>
            <a:r>
              <a:rPr lang="en-US" dirty="0"/>
              <a:t>Not yet officially released</a:t>
            </a:r>
          </a:p>
          <a:p>
            <a:pPr lvl="1"/>
            <a:r>
              <a:rPr lang="en-US" dirty="0"/>
              <a:t>Fallback: Use other renderer like render (Li et al., 2018)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Get familiar with papers, source code and data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Replace rendering layers of the network with Mitsuba 2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Evaluation (compare with unmodified method)</a:t>
            </a:r>
            <a:endParaRPr lang="en-US" dirty="0"/>
          </a:p>
          <a:p>
            <a:pPr marL="457200" lvl="1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5DE0FA-4D26-4C12-8D99-290D846D0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477BE8-0906-4D80-BD21-B1B3F005E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B73023-A6CF-4E07-8B54-31CE2FA2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2424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7F5B29-DEC6-4006-B0AA-747B696AC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5DE0FA-4D26-4C12-8D99-290D846D0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477BE8-0906-4D80-BD21-B1B3F005E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B73023-A6CF-4E07-8B54-31CE2FA2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2</a:t>
            </a:fld>
            <a:endParaRPr lang="de-DE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2435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7F5B29-DEC6-4006-B0AA-747B696AC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SVBRDF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5DE0FA-4D26-4C12-8D99-290D846D0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477BE8-0906-4D80-BD21-B1B3F005E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B73023-A6CF-4E07-8B54-31CE2FA2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3</a:t>
            </a:fld>
            <a:endParaRPr lang="de-DE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Introduce SVBRDF Model (</a:t>
            </a:r>
            <a:r>
              <a:rPr lang="en-US" dirty="0" err="1"/>
              <a:t>Normals</a:t>
            </a:r>
            <a:r>
              <a:rPr lang="en-US" dirty="0"/>
              <a:t>, Diffuse Albedo, Specular Albedo, Roughness)</a:t>
            </a:r>
          </a:p>
          <a:p>
            <a:r>
              <a:rPr lang="en-US" dirty="0"/>
              <a:t>Explain Diffuse/Specular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52002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7F5B29-DEC6-4006-B0AA-747B696AC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SVBRDF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5DE0FA-4D26-4C12-8D99-290D846D0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477BE8-0906-4D80-BD21-B1B3F005E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B73023-A6CF-4E07-8B54-31CE2FA2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4</a:t>
            </a:fld>
            <a:endParaRPr lang="de-DE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Single-View Paper</a:t>
            </a:r>
          </a:p>
          <a:p>
            <a:r>
              <a:rPr lang="en-US" dirty="0"/>
              <a:t>Multi-View Paper</a:t>
            </a:r>
          </a:p>
          <a:p>
            <a:r>
              <a:rPr lang="en-US" dirty="0"/>
              <a:t>Explain rough idea</a:t>
            </a:r>
          </a:p>
          <a:p>
            <a:r>
              <a:rPr lang="en-US" dirty="0"/>
              <a:t>Mention that they use machine learning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1329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7F5B29-DEC6-4006-B0AA-747B696AC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</a:t>
            </a:r>
            <a:endParaRPr lang="de-DE" dirty="0"/>
          </a:p>
        </p:txBody>
      </p:sp>
      <p:pic>
        <p:nvPicPr>
          <p:cNvPr id="18" name="Inhaltsplatzhalter 17" descr="Ein Bild, das Rock, Stück, sitzend, groß enthält.&#10;&#10;Automatisch generierte Beschreibung">
            <a:extLst>
              <a:ext uri="{FF2B5EF4-FFF2-40B4-BE49-F238E27FC236}">
                <a16:creationId xmlns:a16="http://schemas.microsoft.com/office/drawing/2014/main" id="{878D8BBF-F30B-40E2-B040-94884D851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68" y="2040242"/>
            <a:ext cx="1108364" cy="1108364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5DE0FA-4D26-4C12-8D99-290D846D0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477BE8-0906-4D80-BD21-B1B3F005E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B73023-A6CF-4E07-8B54-31CE2FA2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5</a:t>
            </a:fld>
            <a:endParaRPr lang="de-DE"/>
          </a:p>
        </p:txBody>
      </p:sp>
      <p:pic>
        <p:nvPicPr>
          <p:cNvPr id="20" name="Grafik 19" descr="Ein Bild, das Gebäude, sitzend, Bär, groß enthält.&#10;&#10;Automatisch generierte Beschreibung">
            <a:extLst>
              <a:ext uri="{FF2B5EF4-FFF2-40B4-BE49-F238E27FC236}">
                <a16:creationId xmlns:a16="http://schemas.microsoft.com/office/drawing/2014/main" id="{642773E4-47B6-4AEF-9EDD-15BC741151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68" y="3475497"/>
            <a:ext cx="1108364" cy="1108364"/>
          </a:xfrm>
          <a:prstGeom prst="rect">
            <a:avLst/>
          </a:prstGeom>
        </p:spPr>
      </p:pic>
      <p:sp>
        <p:nvSpPr>
          <p:cNvPr id="21" name="Rechteck 20">
            <a:extLst>
              <a:ext uri="{FF2B5EF4-FFF2-40B4-BE49-F238E27FC236}">
                <a16:creationId xmlns:a16="http://schemas.microsoft.com/office/drawing/2014/main" id="{5C5FF4A8-727D-40ED-A8A5-0DB49EDCA213}"/>
              </a:ext>
            </a:extLst>
          </p:cNvPr>
          <p:cNvSpPr/>
          <p:nvPr/>
        </p:nvSpPr>
        <p:spPr>
          <a:xfrm>
            <a:off x="3132395" y="2321100"/>
            <a:ext cx="3249827" cy="546647"/>
          </a:xfrm>
          <a:prstGeom prst="rect">
            <a:avLst/>
          </a:prstGeom>
          <a:solidFill>
            <a:srgbClr val="C50E1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Generator</a:t>
            </a:r>
            <a:endParaRPr lang="de-DE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23" name="Grafik 22" descr="Ein Bild, das Schnee, bedeckt, sitzend, alt enthält.&#10;&#10;Automatisch generierte Beschreibung">
            <a:extLst>
              <a:ext uri="{FF2B5EF4-FFF2-40B4-BE49-F238E27FC236}">
                <a16:creationId xmlns:a16="http://schemas.microsoft.com/office/drawing/2014/main" id="{6015E3C9-4054-4763-9C41-1317436E82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768" y="4910752"/>
            <a:ext cx="1108364" cy="1108364"/>
          </a:xfrm>
          <a:prstGeom prst="rect">
            <a:avLst/>
          </a:prstGeom>
        </p:spPr>
      </p:pic>
      <p:sp>
        <p:nvSpPr>
          <p:cNvPr id="24" name="Rechteck 23">
            <a:extLst>
              <a:ext uri="{FF2B5EF4-FFF2-40B4-BE49-F238E27FC236}">
                <a16:creationId xmlns:a16="http://schemas.microsoft.com/office/drawing/2014/main" id="{7C3B8EDC-B342-427C-8671-5E2CD30FE341}"/>
              </a:ext>
            </a:extLst>
          </p:cNvPr>
          <p:cNvSpPr/>
          <p:nvPr/>
        </p:nvSpPr>
        <p:spPr>
          <a:xfrm>
            <a:off x="3132394" y="3756355"/>
            <a:ext cx="3249827" cy="546647"/>
          </a:xfrm>
          <a:prstGeom prst="rect">
            <a:avLst/>
          </a:prstGeom>
          <a:solidFill>
            <a:srgbClr val="C50E1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Generator</a:t>
            </a:r>
            <a:endParaRPr lang="de-DE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9E66E08-1CF4-49CB-98E0-541AEFC8BE43}"/>
              </a:ext>
            </a:extLst>
          </p:cNvPr>
          <p:cNvSpPr/>
          <p:nvPr/>
        </p:nvSpPr>
        <p:spPr>
          <a:xfrm>
            <a:off x="3132393" y="5191610"/>
            <a:ext cx="3249827" cy="546647"/>
          </a:xfrm>
          <a:prstGeom prst="rect">
            <a:avLst/>
          </a:prstGeom>
          <a:solidFill>
            <a:srgbClr val="C50E1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Generator</a:t>
            </a:r>
            <a:endParaRPr lang="de-DE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C0EF469E-D58E-4BF4-94C6-A87834081E8E}"/>
              </a:ext>
            </a:extLst>
          </p:cNvPr>
          <p:cNvSpPr/>
          <p:nvPr/>
        </p:nvSpPr>
        <p:spPr>
          <a:xfrm>
            <a:off x="7263671" y="2040242"/>
            <a:ext cx="805292" cy="3978874"/>
          </a:xfrm>
          <a:prstGeom prst="rect">
            <a:avLst/>
          </a:prstGeom>
          <a:solidFill>
            <a:srgbClr val="C50E1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Fusion</a:t>
            </a:r>
            <a:endParaRPr lang="de-DE" dirty="0"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1FDFF972-AB48-4D08-9781-60BE324D5CFC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6382222" y="2594424"/>
            <a:ext cx="881449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074A976A-2982-4AC5-B1D6-1E91B76BC1CF}"/>
              </a:ext>
            </a:extLst>
          </p:cNvPr>
          <p:cNvCxnSpPr>
            <a:cxnSpLocks/>
            <a:stCxn id="24" idx="3"/>
            <a:endCxn id="26" idx="1"/>
          </p:cNvCxnSpPr>
          <p:nvPr/>
        </p:nvCxnSpPr>
        <p:spPr>
          <a:xfrm>
            <a:off x="6382221" y="4029679"/>
            <a:ext cx="881450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5133A7B9-CA61-4095-8267-B4BE02BC41AD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6382220" y="5464934"/>
            <a:ext cx="88145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6AAFAD1A-4F5A-4945-BF2D-4497019C94C9}"/>
              </a:ext>
            </a:extLst>
          </p:cNvPr>
          <p:cNvCxnSpPr>
            <a:cxnSpLocks/>
            <a:endCxn id="21" idx="1"/>
          </p:cNvCxnSpPr>
          <p:nvPr/>
        </p:nvCxnSpPr>
        <p:spPr>
          <a:xfrm>
            <a:off x="2070132" y="2594424"/>
            <a:ext cx="106226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 Verbindung mit Pfeil 41">
            <a:extLst>
              <a:ext uri="{FF2B5EF4-FFF2-40B4-BE49-F238E27FC236}">
                <a16:creationId xmlns:a16="http://schemas.microsoft.com/office/drawing/2014/main" id="{0CEA1FC2-3772-40BE-B762-CF45C9732298}"/>
              </a:ext>
            </a:extLst>
          </p:cNvPr>
          <p:cNvCxnSpPr>
            <a:cxnSpLocks/>
          </p:cNvCxnSpPr>
          <p:nvPr/>
        </p:nvCxnSpPr>
        <p:spPr>
          <a:xfrm>
            <a:off x="2070130" y="4029679"/>
            <a:ext cx="106226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A4B061C0-A3A1-48F9-942F-FD0FC858B44E}"/>
              </a:ext>
            </a:extLst>
          </p:cNvPr>
          <p:cNvCxnSpPr>
            <a:cxnSpLocks/>
          </p:cNvCxnSpPr>
          <p:nvPr/>
        </p:nvCxnSpPr>
        <p:spPr>
          <a:xfrm>
            <a:off x="2070130" y="5464934"/>
            <a:ext cx="106226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0690A2CC-2765-42C1-8700-45AC2FB61C49}"/>
              </a:ext>
            </a:extLst>
          </p:cNvPr>
          <p:cNvCxnSpPr>
            <a:cxnSpLocks/>
            <a:endCxn id="48" idx="1"/>
          </p:cNvCxnSpPr>
          <p:nvPr/>
        </p:nvCxnSpPr>
        <p:spPr>
          <a:xfrm>
            <a:off x="8068960" y="3517315"/>
            <a:ext cx="895421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Grafik 45" descr="Ein Bild, das Kreide, Briefpapier, Scheibe, Kuchen enthält.&#10;&#10;Automatisch generierte Beschreibung">
            <a:extLst>
              <a:ext uri="{FF2B5EF4-FFF2-40B4-BE49-F238E27FC236}">
                <a16:creationId xmlns:a16="http://schemas.microsoft.com/office/drawing/2014/main" id="{7262BBBC-8B24-4AB9-AAB9-3059DDADD71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74" y="2063579"/>
            <a:ext cx="817162" cy="817162"/>
          </a:xfrm>
          <a:prstGeom prst="rect">
            <a:avLst/>
          </a:prstGeom>
        </p:spPr>
      </p:pic>
      <p:pic>
        <p:nvPicPr>
          <p:cNvPr id="48" name="Grafik 47" descr="Ein Bild, das Feuer, Straße, sitzend, Raum enthält.&#10;&#10;Automatisch generierte Beschreibung">
            <a:extLst>
              <a:ext uri="{FF2B5EF4-FFF2-40B4-BE49-F238E27FC236}">
                <a16:creationId xmlns:a16="http://schemas.microsoft.com/office/drawing/2014/main" id="{6E639C4D-A2E6-436E-A90D-52C01498CBC5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81" y="3108737"/>
            <a:ext cx="817155" cy="817155"/>
          </a:xfrm>
          <a:prstGeom prst="rect">
            <a:avLst/>
          </a:prstGeom>
        </p:spPr>
      </p:pic>
      <p:pic>
        <p:nvPicPr>
          <p:cNvPr id="50" name="Grafik 49" descr="Ein Bild, das Gebäude, Essen, weiß, sitzend enthält.&#10;&#10;Automatisch generierte Beschreibung">
            <a:extLst>
              <a:ext uri="{FF2B5EF4-FFF2-40B4-BE49-F238E27FC236}">
                <a16:creationId xmlns:a16="http://schemas.microsoft.com/office/drawing/2014/main" id="{D38CA664-FE88-4667-BB9D-5617CD4DF97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74" y="4153896"/>
            <a:ext cx="817157" cy="817150"/>
          </a:xfrm>
          <a:prstGeom prst="rect">
            <a:avLst/>
          </a:prstGeom>
        </p:spPr>
      </p:pic>
      <p:pic>
        <p:nvPicPr>
          <p:cNvPr id="52" name="Grafik 51" descr="Ein Bild, das Laptop enthält.&#10;&#10;Automatisch generierte Beschreibung">
            <a:extLst>
              <a:ext uri="{FF2B5EF4-FFF2-40B4-BE49-F238E27FC236}">
                <a16:creationId xmlns:a16="http://schemas.microsoft.com/office/drawing/2014/main" id="{ABE83224-9CC7-4B53-A4A5-770528A212E4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4379" y="5199036"/>
            <a:ext cx="817152" cy="817152"/>
          </a:xfrm>
          <a:prstGeom prst="rect">
            <a:avLst/>
          </a:prstGeom>
        </p:spPr>
      </p:pic>
      <p:cxnSp>
        <p:nvCxnSpPr>
          <p:cNvPr id="56" name="Gerade Verbindung mit Pfeil 55">
            <a:extLst>
              <a:ext uri="{FF2B5EF4-FFF2-40B4-BE49-F238E27FC236}">
                <a16:creationId xmlns:a16="http://schemas.microsoft.com/office/drawing/2014/main" id="{D87E2C49-448B-47BD-A4D8-62B78C55EA6B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8068960" y="2472160"/>
            <a:ext cx="89541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 Verbindung mit Pfeil 58">
            <a:extLst>
              <a:ext uri="{FF2B5EF4-FFF2-40B4-BE49-F238E27FC236}">
                <a16:creationId xmlns:a16="http://schemas.microsoft.com/office/drawing/2014/main" id="{CFD708AC-FBB5-4D07-9D92-892CD743E4BF}"/>
              </a:ext>
            </a:extLst>
          </p:cNvPr>
          <p:cNvCxnSpPr>
            <a:cxnSpLocks/>
            <a:endCxn id="50" idx="1"/>
          </p:cNvCxnSpPr>
          <p:nvPr/>
        </p:nvCxnSpPr>
        <p:spPr>
          <a:xfrm>
            <a:off x="8068960" y="4562471"/>
            <a:ext cx="89541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 Verbindung mit Pfeil 64">
            <a:extLst>
              <a:ext uri="{FF2B5EF4-FFF2-40B4-BE49-F238E27FC236}">
                <a16:creationId xmlns:a16="http://schemas.microsoft.com/office/drawing/2014/main" id="{052E1034-3614-4693-8E26-CC31B36DC489}"/>
              </a:ext>
            </a:extLst>
          </p:cNvPr>
          <p:cNvCxnSpPr>
            <a:cxnSpLocks/>
            <a:endCxn id="52" idx="1"/>
          </p:cNvCxnSpPr>
          <p:nvPr/>
        </p:nvCxnSpPr>
        <p:spPr>
          <a:xfrm flipV="1">
            <a:off x="8068959" y="5607612"/>
            <a:ext cx="895420" cy="1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feld 70">
            <a:extLst>
              <a:ext uri="{FF2B5EF4-FFF2-40B4-BE49-F238E27FC236}">
                <a16:creationId xmlns:a16="http://schemas.microsoft.com/office/drawing/2014/main" id="{1E05978A-2689-48C1-ACBE-182CF3DEB01C}"/>
              </a:ext>
            </a:extLst>
          </p:cNvPr>
          <p:cNvSpPr txBox="1"/>
          <p:nvPr/>
        </p:nvSpPr>
        <p:spPr>
          <a:xfrm>
            <a:off x="9959547" y="2287494"/>
            <a:ext cx="882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</a:t>
            </a:r>
            <a:endParaRPr lang="de-DE" dirty="0"/>
          </a:p>
        </p:txBody>
      </p:sp>
      <p:sp>
        <p:nvSpPr>
          <p:cNvPr id="72" name="Textfeld 71">
            <a:extLst>
              <a:ext uri="{FF2B5EF4-FFF2-40B4-BE49-F238E27FC236}">
                <a16:creationId xmlns:a16="http://schemas.microsoft.com/office/drawing/2014/main" id="{74517891-ECB4-4E2B-B991-1B17B901F207}"/>
              </a:ext>
            </a:extLst>
          </p:cNvPr>
          <p:cNvSpPr txBox="1"/>
          <p:nvPr/>
        </p:nvSpPr>
        <p:spPr>
          <a:xfrm>
            <a:off x="9959546" y="3336006"/>
            <a:ext cx="1740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Diffuse Albedo</a:t>
            </a:r>
            <a:endParaRPr lang="de-DE" dirty="0"/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C1D6CCDD-BB08-4B4B-AFE1-D3E84677153A}"/>
              </a:ext>
            </a:extLst>
          </p:cNvPr>
          <p:cNvSpPr txBox="1"/>
          <p:nvPr/>
        </p:nvSpPr>
        <p:spPr>
          <a:xfrm>
            <a:off x="9959545" y="4377805"/>
            <a:ext cx="1740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Roughness</a:t>
            </a:r>
            <a:endParaRPr lang="de-DE" dirty="0"/>
          </a:p>
        </p:txBody>
      </p:sp>
      <p:sp>
        <p:nvSpPr>
          <p:cNvPr id="74" name="Textfeld 73">
            <a:extLst>
              <a:ext uri="{FF2B5EF4-FFF2-40B4-BE49-F238E27FC236}">
                <a16:creationId xmlns:a16="http://schemas.microsoft.com/office/drawing/2014/main" id="{8455F4AE-D13F-446E-BFF7-11B9582CF536}"/>
              </a:ext>
            </a:extLst>
          </p:cNvPr>
          <p:cNvSpPr txBox="1"/>
          <p:nvPr/>
        </p:nvSpPr>
        <p:spPr>
          <a:xfrm>
            <a:off x="9959544" y="5427990"/>
            <a:ext cx="1740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Specular Albedo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557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7F5B29-DEC6-4006-B0AA-747B696AC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– Generator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2F8B3A-A042-43E2-9863-DCD63DF02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5DE0FA-4D26-4C12-8D99-290D846D0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477BE8-0906-4D80-BD21-B1B3F005E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B73023-A6CF-4E07-8B54-31CE2FA2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7588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7F5B29-DEC6-4006-B0AA-747B696AC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– Multi-View Fusion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2F8B3A-A042-43E2-9863-DCD63DF02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5DE0FA-4D26-4C12-8D99-290D846D0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477BE8-0906-4D80-BD21-B1B3F005E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B73023-A6CF-4E07-8B54-31CE2FA2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8092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40F63E-CA07-49A5-8D25-3D97C13DC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Rendering Loss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CA3D303-FC2E-47FB-BF61-24C926AEE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7AA305-7755-4E7F-8F8C-5E6B63649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04.11.2019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60A487E-5F71-4BDF-A843-AF564C449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FA4D2A-3026-4D94-BCFA-2DEDE3C4C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1499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7F5B29-DEC6-4006-B0AA-747B696AC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State – Generator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2F8B3A-A042-43E2-9863-DCD63DF02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3975"/>
            <a:ext cx="10744200" cy="40829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Generator reimplemented in </a:t>
            </a:r>
            <a:br>
              <a:rPr lang="en-US" dirty="0"/>
            </a:br>
            <a:r>
              <a:rPr lang="en-US" dirty="0" err="1"/>
              <a:t>PyTorch</a:t>
            </a:r>
            <a:endParaRPr lang="en-US" dirty="0"/>
          </a:p>
          <a:p>
            <a:r>
              <a:rPr lang="en-US" dirty="0"/>
              <a:t>Overfitting test</a:t>
            </a:r>
          </a:p>
          <a:p>
            <a:r>
              <a:rPr lang="en-US" dirty="0"/>
              <a:t>2 training samples </a:t>
            </a:r>
            <a:br>
              <a:rPr lang="en-US" dirty="0"/>
            </a:br>
            <a:r>
              <a:rPr lang="en-US" dirty="0"/>
              <a:t>(only one shown (top))</a:t>
            </a:r>
          </a:p>
          <a:p>
            <a:r>
              <a:rPr lang="en-US" dirty="0"/>
              <a:t>1 test sample (bottom)</a:t>
            </a:r>
          </a:p>
          <a:p>
            <a:r>
              <a:rPr lang="de-DE" dirty="0" err="1"/>
              <a:t>Lighting</a:t>
            </a:r>
            <a:r>
              <a:rPr lang="de-DE" dirty="0"/>
              <a:t>: 3 </a:t>
            </a:r>
            <a:r>
              <a:rPr lang="de-DE" dirty="0" err="1"/>
              <a:t>color</a:t>
            </a:r>
            <a:r>
              <a:rPr lang="de-DE" dirty="0"/>
              <a:t> </a:t>
            </a:r>
            <a:r>
              <a:rPr lang="de-DE" dirty="0" err="1"/>
              <a:t>channels</a:t>
            </a:r>
            <a:r>
              <a:rPr lang="de-DE" dirty="0"/>
              <a:t> per </a:t>
            </a:r>
            <a:br>
              <a:rPr lang="de-DE" dirty="0"/>
            </a:br>
            <a:r>
              <a:rPr lang="de-DE" dirty="0" err="1"/>
              <a:t>target</a:t>
            </a:r>
            <a:r>
              <a:rPr lang="de-DE" dirty="0"/>
              <a:t> </a:t>
            </a:r>
            <a:r>
              <a:rPr lang="de-DE" dirty="0" err="1"/>
              <a:t>image</a:t>
            </a:r>
            <a:r>
              <a:rPr lang="de-DE" dirty="0"/>
              <a:t> -&gt; 12</a:t>
            </a:r>
          </a:p>
          <a:p>
            <a:r>
              <a:rPr lang="de-DE" dirty="0" err="1"/>
              <a:t>Lighting</a:t>
            </a:r>
            <a:r>
              <a:rPr lang="de-DE" dirty="0"/>
              <a:t>: Simple L1 </a:t>
            </a:r>
            <a:r>
              <a:rPr lang="de-DE" dirty="0" err="1"/>
              <a:t>loss</a:t>
            </a:r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5DE0FA-4D26-4C12-8D99-290D846D0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/>
              <a:t>04.11.2019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477BE8-0906-4D80-BD21-B1B3F005E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Computer Graphics Project WS 2019/2020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4B73023-A6CF-4E07-8B54-31CE2FA2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8780B-A277-4DF9-8FC2-595931A1DBFA}" type="slidenum">
              <a:rPr lang="de-DE" smtClean="0"/>
              <a:t>9</a:t>
            </a:fld>
            <a:endParaRPr lang="de-DE"/>
          </a:p>
        </p:txBody>
      </p:sp>
      <p:pic>
        <p:nvPicPr>
          <p:cNvPr id="12" name="train_test_sample">
            <a:hlinkClick r:id="" action="ppaction://media"/>
            <a:extLst>
              <a:ext uri="{FF2B5EF4-FFF2-40B4-BE49-F238E27FC236}">
                <a16:creationId xmlns:a16="http://schemas.microsoft.com/office/drawing/2014/main" id="{CE674EBC-29CF-4728-AECF-37DC5BEAFE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35811" y="2093975"/>
            <a:ext cx="4917989" cy="397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77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223</Words>
  <Application>Microsoft Office PowerPoint</Application>
  <PresentationFormat>Breitbild</PresentationFormat>
  <Paragraphs>87</Paragraphs>
  <Slides>10</Slides>
  <Notes>8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Technical Presentation</vt:lpstr>
      <vt:lpstr>Recap</vt:lpstr>
      <vt:lpstr>SVBRDF</vt:lpstr>
      <vt:lpstr>SVBRDF</vt:lpstr>
      <vt:lpstr>Network</vt:lpstr>
      <vt:lpstr>Network – Generator</vt:lpstr>
      <vt:lpstr>Network – Multi-View Fusion</vt:lpstr>
      <vt:lpstr>Rendering Loss</vt:lpstr>
      <vt:lpstr>Current State – Generator</vt:lpstr>
      <vt:lpstr>Schedule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Bachelorarbeit</dc:title>
  <dc:creator>Markus Worchel</dc:creator>
  <cp:lastModifiedBy>Markus Worchel</cp:lastModifiedBy>
  <cp:revision>582</cp:revision>
  <dcterms:created xsi:type="dcterms:W3CDTF">2016-02-12T16:33:03Z</dcterms:created>
  <dcterms:modified xsi:type="dcterms:W3CDTF">2019-10-30T15:40:36Z</dcterms:modified>
</cp:coreProperties>
</file>